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DBED890-CF9C-4B94-9932-31635139F6E9}" type="datetimeFigureOut">
              <a:rPr lang="en-GB" smtClean="0"/>
              <a:pPr/>
              <a:t>30/04/2020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18B9971-68F1-4711-8B64-ABC899A0463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BED890-CF9C-4B94-9932-31635139F6E9}" type="datetimeFigureOut">
              <a:rPr lang="en-GB" smtClean="0"/>
              <a:pPr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8B9971-68F1-4711-8B64-ABC899A0463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BED890-CF9C-4B94-9932-31635139F6E9}" type="datetimeFigureOut">
              <a:rPr lang="en-GB" smtClean="0"/>
              <a:pPr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8B9971-68F1-4711-8B64-ABC899A0463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BED890-CF9C-4B94-9932-31635139F6E9}" type="datetimeFigureOut">
              <a:rPr lang="en-GB" smtClean="0"/>
              <a:pPr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8B9971-68F1-4711-8B64-ABC899A0463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BED890-CF9C-4B94-9932-31635139F6E9}" type="datetimeFigureOut">
              <a:rPr lang="en-GB" smtClean="0"/>
              <a:pPr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8B9971-68F1-4711-8B64-ABC899A0463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BED890-CF9C-4B94-9932-31635139F6E9}" type="datetimeFigureOut">
              <a:rPr lang="en-GB" smtClean="0"/>
              <a:pPr/>
              <a:t>30/04/2020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8B9971-68F1-4711-8B64-ABC899A0463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BED890-CF9C-4B94-9932-31635139F6E9}" type="datetimeFigureOut">
              <a:rPr lang="en-GB" smtClean="0"/>
              <a:pPr/>
              <a:t>30/04/2020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8B9971-68F1-4711-8B64-ABC899A0463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BED890-CF9C-4B94-9932-31635139F6E9}" type="datetimeFigureOut">
              <a:rPr lang="en-GB" smtClean="0"/>
              <a:pPr/>
              <a:t>30/04/2020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8B9971-68F1-4711-8B64-ABC899A0463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BED890-CF9C-4B94-9932-31635139F6E9}" type="datetimeFigureOut">
              <a:rPr lang="en-GB" smtClean="0"/>
              <a:pPr/>
              <a:t>30/04/2020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8B9971-68F1-4711-8B64-ABC899A0463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DBED890-CF9C-4B94-9932-31635139F6E9}" type="datetimeFigureOut">
              <a:rPr lang="en-GB" smtClean="0"/>
              <a:pPr/>
              <a:t>30/04/2020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8B9971-68F1-4711-8B64-ABC899A0463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DBED890-CF9C-4B94-9932-31635139F6E9}" type="datetimeFigureOut">
              <a:rPr lang="en-GB" smtClean="0"/>
              <a:pPr/>
              <a:t>30/04/2020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18B9971-68F1-4711-8B64-ABC899A0463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DBED890-CF9C-4B94-9932-31635139F6E9}" type="datetimeFigureOut">
              <a:rPr lang="en-GB" smtClean="0"/>
              <a:pPr/>
              <a:t>30/04/2020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18B9971-68F1-4711-8B64-ABC899A0463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124744"/>
            <a:ext cx="7772400" cy="18288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LECTURE # 08</a:t>
            </a:r>
            <a:b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COST ESTIMATION AND COST 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TERMINOLOGY</a:t>
            </a:r>
            <a:endParaRPr lang="en-GB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A process by which present and future cost consequences of engineering designs are forecast.</a:t>
            </a:r>
          </a:p>
          <a:p>
            <a:pPr algn="just"/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Whenever an engineering economic analysis is performed for a major capital investment, the cost estimating efforts for the analysis should be an integral part of comprehensive planning and design process.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dirty="0" smtClean="0">
                <a:latin typeface="Times New Roman" pitchFamily="18" charset="0"/>
                <a:cs typeface="Times New Roman" pitchFamily="18" charset="0"/>
              </a:rPr>
              <a:t>COST ESTIMATION</a:t>
            </a:r>
            <a:endParaRPr lang="en-GB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1700808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There are two fundamentals approaches to cost estimating</a:t>
            </a:r>
          </a:p>
          <a:p>
            <a:pPr lvl="1" algn="just"/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Top Down	</a:t>
            </a:r>
          </a:p>
          <a:p>
            <a:pPr lvl="2" algn="just">
              <a:buClr>
                <a:schemeClr val="bg2">
                  <a:lumMod val="75000"/>
                </a:schemeClr>
              </a:buClr>
              <a:buFont typeface="Wingdings" pitchFamily="2" charset="2"/>
              <a:buChar char="ü"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This approach basically uses historical data from similar engineering projects to estimate the cost.</a:t>
            </a:r>
          </a:p>
          <a:p>
            <a:pPr lvl="1" algn="just"/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Bottom Up</a:t>
            </a:r>
          </a:p>
          <a:p>
            <a:pPr lvl="2" algn="just">
              <a:buClr>
                <a:schemeClr val="bg2">
                  <a:lumMod val="90000"/>
                </a:schemeClr>
              </a:buClr>
              <a:buFont typeface="Wingdings" pitchFamily="2" charset="2"/>
              <a:buChar char="ü"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This is more detailed method of cost estimating. This method attempts to break down a project into small, manageable units and to estimate their cost and other economic consequences.</a:t>
            </a:r>
          </a:p>
          <a:p>
            <a:pPr lvl="2" algn="just">
              <a:buFont typeface="Wingdings" pitchFamily="2" charset="2"/>
              <a:buChar char="ü"/>
            </a:pP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endParaRPr lang="en-GB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None/>
            </a:pP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TOP DOWN AND BOTTOM APPROACH FOR COST ESTIMATION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Fixed Cost</a:t>
            </a:r>
          </a:p>
          <a:p>
            <a:pPr lvl="1" algn="just">
              <a:buFont typeface="Wingdings" pitchFamily="2" charset="2"/>
              <a:buChar char="ü"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A fixed cost is a cost that does not change with an increase or decrease in the amount of goods or services produced or sold.</a:t>
            </a:r>
          </a:p>
          <a:p>
            <a:pPr algn="just">
              <a:buFont typeface="Wingdings" pitchFamily="2" charset="2"/>
              <a:buChar char="§"/>
            </a:pP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Variable Cost</a:t>
            </a:r>
          </a:p>
          <a:p>
            <a:pPr lvl="1" algn="just">
              <a:buFont typeface="Wingdings" pitchFamily="2" charset="2"/>
              <a:buChar char="ü"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A variable cost is a corporate expense that changes in proportion to production output. Variable costs increase or decrease depending on a company's production volume; they rise as production increases and fall as production decreases.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4000" dirty="0" smtClean="0">
                <a:latin typeface="Times New Roman" pitchFamily="18" charset="0"/>
                <a:cs typeface="Times New Roman" pitchFamily="18" charset="0"/>
              </a:rPr>
              <a:t>COST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000" dirty="0" smtClean="0">
                <a:latin typeface="Times New Roman" pitchFamily="18" charset="0"/>
                <a:cs typeface="Times New Roman" pitchFamily="18" charset="0"/>
              </a:rPr>
              <a:t>TERMINOLOGIES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Incremental Cost</a:t>
            </a:r>
          </a:p>
          <a:p>
            <a:pPr lvl="1" algn="just">
              <a:buFont typeface="Wingdings" pitchFamily="2" charset="2"/>
              <a:buChar char="ü"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An incremental cost is the amount of additional expenses a company incurs when they produce one additional unit of product or service.</a:t>
            </a:r>
          </a:p>
          <a:p>
            <a:pPr algn="just">
              <a:buFont typeface="Wingdings" pitchFamily="2" charset="2"/>
              <a:buChar char="§"/>
            </a:pP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Sunk Cost</a:t>
            </a:r>
          </a:p>
          <a:p>
            <a:pPr lvl="1" algn="just">
              <a:buFont typeface="Wingdings" pitchFamily="2" charset="2"/>
              <a:buChar char="ü"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 A sunk cost (also known as retrospective cost) is a cost that has already been incurred and cannot be recovered.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Cont..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just">
              <a:buFont typeface="Wingdings" pitchFamily="2" charset="2"/>
              <a:buChar char="§"/>
            </a:pP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Opportunity Cost </a:t>
            </a:r>
          </a:p>
          <a:p>
            <a:pPr lvl="2" algn="just">
              <a:buClr>
                <a:schemeClr val="bg2">
                  <a:lumMod val="90000"/>
                </a:schemeClr>
              </a:buClr>
              <a:buFont typeface="Wingdings" pitchFamily="2" charset="2"/>
              <a:buChar char="ü"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It is defined as the value and profit of something that must be forgone top acquire something else.</a:t>
            </a:r>
          </a:p>
          <a:p>
            <a:pPr lvl="1" algn="just">
              <a:buFont typeface="Wingdings" pitchFamily="2" charset="2"/>
              <a:buChar char="§"/>
            </a:pP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Life Cycle Cost</a:t>
            </a:r>
          </a:p>
          <a:p>
            <a:pPr lvl="2" algn="just">
              <a:buClr>
                <a:schemeClr val="bg2">
                  <a:lumMod val="90000"/>
                </a:schemeClr>
              </a:buClr>
              <a:buFont typeface="Wingdings" pitchFamily="2" charset="2"/>
              <a:buChar char="ü"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It refers to the cost of product that includes all possible </a:t>
            </a: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costs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 that may be incurred during the life cycle of the product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Cont..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When the alternatives for accomplishing a specific task are being compared over one year or less and the influence of time on money can be ignored, engineering economic analysis are referred to as present economy studies.</a:t>
            </a:r>
          </a:p>
          <a:p>
            <a:pPr algn="just"/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Rule 1- When revenues and other economic benefits are present and vary among alternatives, choose the alternative that maximizes overall profitability.</a:t>
            </a:r>
          </a:p>
          <a:p>
            <a:pPr algn="just"/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Rule 2- When revenues and other economic benefits are not present or are constant among all alternatives, consider only the cost and select the alternatives that minimizes total cost.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4000" dirty="0" smtClean="0">
                <a:latin typeface="Times New Roman" pitchFamily="18" charset="0"/>
                <a:cs typeface="Times New Roman" pitchFamily="18" charset="0"/>
              </a:rPr>
              <a:t>PRESENT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ECONOMY STUDIES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202</TotalTime>
  <Words>231</Words>
  <Application>Microsoft Office PowerPoint</Application>
  <PresentationFormat>On-screen Show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LECTURE # 08 COST ESTIMATION AND COST TERMINOLOGY</vt:lpstr>
      <vt:lpstr>COST ESTIMATION</vt:lpstr>
      <vt:lpstr>TOP DOWN AND BOTTOM APPROACH FOR COST ESTIMATION</vt:lpstr>
      <vt:lpstr>COST TERMINOLOGIES</vt:lpstr>
      <vt:lpstr>Cont..</vt:lpstr>
      <vt:lpstr>Cont..</vt:lpstr>
      <vt:lpstr>PRESENT ECONOMY STUDIES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# 08 COST ESTIMATION AND COST TERMONOLOGY</dc:title>
  <dc:creator>faryal</dc:creator>
  <cp:lastModifiedBy>AJ</cp:lastModifiedBy>
  <cp:revision>6</cp:revision>
  <dcterms:created xsi:type="dcterms:W3CDTF">2020-04-08T21:58:48Z</dcterms:created>
  <dcterms:modified xsi:type="dcterms:W3CDTF">2020-04-29T19:43:00Z</dcterms:modified>
</cp:coreProperties>
</file>